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2" r:id="rId3"/>
    <p:sldId id="263" r:id="rId4"/>
    <p:sldId id="274" r:id="rId5"/>
    <p:sldId id="275" r:id="rId6"/>
    <p:sldId id="273" r:id="rId7"/>
    <p:sldId id="268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1E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8.xml"/><Relationship Id="rId1" Type="http://schemas.openxmlformats.org/officeDocument/2006/relationships/slide" Target="../slides/slide6.xml"/><Relationship Id="rId5" Type="http://schemas.openxmlformats.org/officeDocument/2006/relationships/slide" Target="../slides/slide7.xml"/><Relationship Id="rId4" Type="http://schemas.openxmlformats.org/officeDocument/2006/relationships/slide" Target="../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1AC993-1F8C-4EDC-9F7C-966D7BFA85BD}" type="doc">
      <dgm:prSet loTypeId="urn:microsoft.com/office/officeart/2005/8/layout/cycle3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AD1E0A-BE1D-4B8A-A293-CEB3623E1B94}">
      <dgm:prSet phldrT="[Текст]"/>
      <dgm:spPr/>
      <dgm:t>
        <a:bodyPr/>
        <a:lstStyle/>
        <a:p>
          <a:r>
            <a:rPr lang="ru-RU" dirty="0" smtClean="0"/>
            <a:t>Целевой компонент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B8C7AA6-AEC8-4436-A5B0-FC5CAB5E8997}" type="parTrans" cxnId="{92AC82F5-DCC6-4662-9DFD-A8E46DB0AD57}">
      <dgm:prSet/>
      <dgm:spPr/>
      <dgm:t>
        <a:bodyPr/>
        <a:lstStyle/>
        <a:p>
          <a:endParaRPr lang="ru-RU"/>
        </a:p>
      </dgm:t>
    </dgm:pt>
    <dgm:pt modelId="{7CB7EFC7-7F3D-455E-A21C-F57365C7AE6B}" type="sibTrans" cxnId="{92AC82F5-DCC6-4662-9DFD-A8E46DB0AD57}">
      <dgm:prSet/>
      <dgm:spPr/>
      <dgm:t>
        <a:bodyPr/>
        <a:lstStyle/>
        <a:p>
          <a:endParaRPr lang="ru-RU"/>
        </a:p>
      </dgm:t>
    </dgm:pt>
    <dgm:pt modelId="{19879DDB-43C8-4545-A4CB-45BD27948F39}">
      <dgm:prSet phldrT="[Текст]"/>
      <dgm:spPr/>
      <dgm:t>
        <a:bodyPr/>
        <a:lstStyle/>
        <a:p>
          <a:r>
            <a:rPr lang="ru-RU" dirty="0" smtClean="0"/>
            <a:t>Содержательно – технологический компонент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A2153956-CF84-46C8-99BE-7E5276A692B4}" type="parTrans" cxnId="{0E784AB8-28B5-4148-9FBF-CFCC2A99FFFE}">
      <dgm:prSet/>
      <dgm:spPr/>
      <dgm:t>
        <a:bodyPr/>
        <a:lstStyle/>
        <a:p>
          <a:endParaRPr lang="ru-RU"/>
        </a:p>
      </dgm:t>
    </dgm:pt>
    <dgm:pt modelId="{0C6F35AD-A063-4D4D-A203-B61E642EE8C4}" type="sibTrans" cxnId="{0E784AB8-28B5-4148-9FBF-CFCC2A99FFFE}">
      <dgm:prSet/>
      <dgm:spPr/>
      <dgm:t>
        <a:bodyPr/>
        <a:lstStyle/>
        <a:p>
          <a:endParaRPr lang="ru-RU"/>
        </a:p>
      </dgm:t>
    </dgm:pt>
    <dgm:pt modelId="{570B594B-932B-4756-B20C-14B4776510F7}">
      <dgm:prSet phldrT="[Текст]"/>
      <dgm:spPr/>
      <dgm:t>
        <a:bodyPr/>
        <a:lstStyle/>
        <a:p>
          <a:r>
            <a:rPr lang="ru-RU" dirty="0" smtClean="0"/>
            <a:t>Рефлексивно - оценочный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CAA74BFF-7337-4C3B-9332-3426ED7A9690}" type="parTrans" cxnId="{8B6CA9B5-0474-4ABF-8DF7-20EF44ED5C9E}">
      <dgm:prSet/>
      <dgm:spPr/>
      <dgm:t>
        <a:bodyPr/>
        <a:lstStyle/>
        <a:p>
          <a:endParaRPr lang="ru-RU"/>
        </a:p>
      </dgm:t>
    </dgm:pt>
    <dgm:pt modelId="{25F1BC9A-900D-4FAF-9509-38D047F36426}" type="sibTrans" cxnId="{8B6CA9B5-0474-4ABF-8DF7-20EF44ED5C9E}">
      <dgm:prSet/>
      <dgm:spPr/>
      <dgm:t>
        <a:bodyPr/>
        <a:lstStyle/>
        <a:p>
          <a:endParaRPr lang="ru-RU"/>
        </a:p>
      </dgm:t>
    </dgm:pt>
    <dgm:pt modelId="{D89E9F83-E20A-4FAA-9489-49D3C6635C01}">
      <dgm:prSet phldrT="[Текст]"/>
      <dgm:spPr/>
      <dgm:t>
        <a:bodyPr/>
        <a:lstStyle/>
        <a:p>
          <a:r>
            <a:rPr lang="ru-RU" dirty="0" smtClean="0"/>
            <a:t>Управленческий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4EB6D868-F384-4034-8415-02F1FC3DF56C}" type="parTrans" cxnId="{9229AF84-9C8D-49D1-A3BB-C80E2B5FA96C}">
      <dgm:prSet/>
      <dgm:spPr/>
      <dgm:t>
        <a:bodyPr/>
        <a:lstStyle/>
        <a:p>
          <a:endParaRPr lang="ru-RU"/>
        </a:p>
      </dgm:t>
    </dgm:pt>
    <dgm:pt modelId="{8020B9DF-5FDE-4DFF-B752-A8DEEDD8901F}" type="sibTrans" cxnId="{9229AF84-9C8D-49D1-A3BB-C80E2B5FA96C}">
      <dgm:prSet/>
      <dgm:spPr/>
      <dgm:t>
        <a:bodyPr/>
        <a:lstStyle/>
        <a:p>
          <a:endParaRPr lang="ru-RU"/>
        </a:p>
      </dgm:t>
    </dgm:pt>
    <dgm:pt modelId="{11CEAEE7-FCF7-4A88-BEAB-E2CB54B68032}">
      <dgm:prSet phldrT="[Текст]"/>
      <dgm:spPr/>
      <dgm:t>
        <a:bodyPr/>
        <a:lstStyle/>
        <a:p>
          <a:r>
            <a:rPr lang="ru-RU" dirty="0" smtClean="0"/>
            <a:t>Структурно – функциональный компонент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C9FA8271-3971-4544-9D98-EFA12C1561E8}" type="parTrans" cxnId="{C0EF297D-9A22-4632-ABDE-6C1D8BE400F1}">
      <dgm:prSet/>
      <dgm:spPr/>
      <dgm:t>
        <a:bodyPr/>
        <a:lstStyle/>
        <a:p>
          <a:endParaRPr lang="ru-RU"/>
        </a:p>
      </dgm:t>
    </dgm:pt>
    <dgm:pt modelId="{51E3C2DE-CEE2-4269-B023-86E73C336529}" type="sibTrans" cxnId="{C0EF297D-9A22-4632-ABDE-6C1D8BE400F1}">
      <dgm:prSet/>
      <dgm:spPr/>
      <dgm:t>
        <a:bodyPr/>
        <a:lstStyle/>
        <a:p>
          <a:endParaRPr lang="ru-RU"/>
        </a:p>
      </dgm:t>
    </dgm:pt>
    <dgm:pt modelId="{A1CAE44B-B758-4335-BD37-A06F8A3F006A}" type="pres">
      <dgm:prSet presAssocID="{B61AC993-1F8C-4EDC-9F7C-966D7BFA85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A04331-57A5-45D6-B4DB-A6469295E19F}" type="pres">
      <dgm:prSet presAssocID="{B61AC993-1F8C-4EDC-9F7C-966D7BFA85BD}" presName="cycle" presStyleCnt="0"/>
      <dgm:spPr/>
      <dgm:t>
        <a:bodyPr/>
        <a:lstStyle/>
        <a:p>
          <a:endParaRPr lang="ru-RU"/>
        </a:p>
      </dgm:t>
    </dgm:pt>
    <dgm:pt modelId="{80A4DDEE-F9DB-4A9E-BAE8-24DC2B69EE12}" type="pres">
      <dgm:prSet presAssocID="{3AAD1E0A-BE1D-4B8A-A293-CEB3623E1B94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D4FDB-6477-43D2-A313-3833ED34E3F9}" type="pres">
      <dgm:prSet presAssocID="{7CB7EFC7-7F3D-455E-A21C-F57365C7AE6B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7325D4E8-B02C-4F85-8C78-847419BD12A2}" type="pres">
      <dgm:prSet presAssocID="{19879DDB-43C8-4545-A4CB-45BD27948F3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EFB20-048F-40AE-9A17-1007957146BE}" type="pres">
      <dgm:prSet presAssocID="{570B594B-932B-4756-B20C-14B4776510F7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75146-9CAE-4B66-9286-C9E4B4E694E2}" type="pres">
      <dgm:prSet presAssocID="{D89E9F83-E20A-4FAA-9489-49D3C6635C01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DA1F6-E322-42AA-851E-439395EDA4AC}" type="pres">
      <dgm:prSet presAssocID="{11CEAEE7-FCF7-4A88-BEAB-E2CB54B68032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EA44DA-7069-4398-AA93-E36D245B0696}" type="presOf" srcId="{7CB7EFC7-7F3D-455E-A21C-F57365C7AE6B}" destId="{DB2D4FDB-6477-43D2-A313-3833ED34E3F9}" srcOrd="0" destOrd="0" presId="urn:microsoft.com/office/officeart/2005/8/layout/cycle3"/>
    <dgm:cxn modelId="{F726533C-73C5-467A-92D5-01114CF24873}" type="presOf" srcId="{3AAD1E0A-BE1D-4B8A-A293-CEB3623E1B94}" destId="{80A4DDEE-F9DB-4A9E-BAE8-24DC2B69EE12}" srcOrd="0" destOrd="0" presId="urn:microsoft.com/office/officeart/2005/8/layout/cycle3"/>
    <dgm:cxn modelId="{F81D5111-A21B-4191-8805-07B25953D450}" type="presOf" srcId="{D89E9F83-E20A-4FAA-9489-49D3C6635C01}" destId="{0E175146-9CAE-4B66-9286-C9E4B4E694E2}" srcOrd="0" destOrd="0" presId="urn:microsoft.com/office/officeart/2005/8/layout/cycle3"/>
    <dgm:cxn modelId="{FD116261-9C49-420B-9CF8-F809A56D9011}" type="presOf" srcId="{19879DDB-43C8-4545-A4CB-45BD27948F39}" destId="{7325D4E8-B02C-4F85-8C78-847419BD12A2}" srcOrd="0" destOrd="0" presId="urn:microsoft.com/office/officeart/2005/8/layout/cycle3"/>
    <dgm:cxn modelId="{C768E6B9-4A77-4AAA-97E8-EFBE0A445DF6}" type="presOf" srcId="{570B594B-932B-4756-B20C-14B4776510F7}" destId="{708EFB20-048F-40AE-9A17-1007957146BE}" srcOrd="0" destOrd="0" presId="urn:microsoft.com/office/officeart/2005/8/layout/cycle3"/>
    <dgm:cxn modelId="{7160596F-7C79-47C8-ADB1-12D8B0C4B689}" type="presOf" srcId="{B61AC993-1F8C-4EDC-9F7C-966D7BFA85BD}" destId="{A1CAE44B-B758-4335-BD37-A06F8A3F006A}" srcOrd="0" destOrd="0" presId="urn:microsoft.com/office/officeart/2005/8/layout/cycle3"/>
    <dgm:cxn modelId="{0E784AB8-28B5-4148-9FBF-CFCC2A99FFFE}" srcId="{B61AC993-1F8C-4EDC-9F7C-966D7BFA85BD}" destId="{19879DDB-43C8-4545-A4CB-45BD27948F39}" srcOrd="1" destOrd="0" parTransId="{A2153956-CF84-46C8-99BE-7E5276A692B4}" sibTransId="{0C6F35AD-A063-4D4D-A203-B61E642EE8C4}"/>
    <dgm:cxn modelId="{92AC82F5-DCC6-4662-9DFD-A8E46DB0AD57}" srcId="{B61AC993-1F8C-4EDC-9F7C-966D7BFA85BD}" destId="{3AAD1E0A-BE1D-4B8A-A293-CEB3623E1B94}" srcOrd="0" destOrd="0" parTransId="{1B8C7AA6-AEC8-4436-A5B0-FC5CAB5E8997}" sibTransId="{7CB7EFC7-7F3D-455E-A21C-F57365C7AE6B}"/>
    <dgm:cxn modelId="{C0EF297D-9A22-4632-ABDE-6C1D8BE400F1}" srcId="{B61AC993-1F8C-4EDC-9F7C-966D7BFA85BD}" destId="{11CEAEE7-FCF7-4A88-BEAB-E2CB54B68032}" srcOrd="4" destOrd="0" parTransId="{C9FA8271-3971-4544-9D98-EFA12C1561E8}" sibTransId="{51E3C2DE-CEE2-4269-B023-86E73C336529}"/>
    <dgm:cxn modelId="{8B6CA9B5-0474-4ABF-8DF7-20EF44ED5C9E}" srcId="{B61AC993-1F8C-4EDC-9F7C-966D7BFA85BD}" destId="{570B594B-932B-4756-B20C-14B4776510F7}" srcOrd="2" destOrd="0" parTransId="{CAA74BFF-7337-4C3B-9332-3426ED7A9690}" sibTransId="{25F1BC9A-900D-4FAF-9509-38D047F36426}"/>
    <dgm:cxn modelId="{9229AF84-9C8D-49D1-A3BB-C80E2B5FA96C}" srcId="{B61AC993-1F8C-4EDC-9F7C-966D7BFA85BD}" destId="{D89E9F83-E20A-4FAA-9489-49D3C6635C01}" srcOrd="3" destOrd="0" parTransId="{4EB6D868-F384-4034-8415-02F1FC3DF56C}" sibTransId="{8020B9DF-5FDE-4DFF-B752-A8DEEDD8901F}"/>
    <dgm:cxn modelId="{DEF2612C-1287-48BF-8AF4-A72E9A54E760}" type="presOf" srcId="{11CEAEE7-FCF7-4A88-BEAB-E2CB54B68032}" destId="{E91DA1F6-E322-42AA-851E-439395EDA4AC}" srcOrd="0" destOrd="0" presId="urn:microsoft.com/office/officeart/2005/8/layout/cycle3"/>
    <dgm:cxn modelId="{7892B013-7049-472B-B0B1-B327AE987832}" type="presParOf" srcId="{A1CAE44B-B758-4335-BD37-A06F8A3F006A}" destId="{29A04331-57A5-45D6-B4DB-A6469295E19F}" srcOrd="0" destOrd="0" presId="urn:microsoft.com/office/officeart/2005/8/layout/cycle3"/>
    <dgm:cxn modelId="{832FB2FE-AB65-439F-AF32-19B09B6CA777}" type="presParOf" srcId="{29A04331-57A5-45D6-B4DB-A6469295E19F}" destId="{80A4DDEE-F9DB-4A9E-BAE8-24DC2B69EE12}" srcOrd="0" destOrd="0" presId="urn:microsoft.com/office/officeart/2005/8/layout/cycle3"/>
    <dgm:cxn modelId="{800A5F07-D449-4EBD-8821-53D1CC22E7EA}" type="presParOf" srcId="{29A04331-57A5-45D6-B4DB-A6469295E19F}" destId="{DB2D4FDB-6477-43D2-A313-3833ED34E3F9}" srcOrd="1" destOrd="0" presId="urn:microsoft.com/office/officeart/2005/8/layout/cycle3"/>
    <dgm:cxn modelId="{D74FED90-1525-4B2A-B348-DAE614801B3E}" type="presParOf" srcId="{29A04331-57A5-45D6-B4DB-A6469295E19F}" destId="{7325D4E8-B02C-4F85-8C78-847419BD12A2}" srcOrd="2" destOrd="0" presId="urn:microsoft.com/office/officeart/2005/8/layout/cycle3"/>
    <dgm:cxn modelId="{C895F592-AFF4-4E98-AA9A-722ECB2F1A9B}" type="presParOf" srcId="{29A04331-57A5-45D6-B4DB-A6469295E19F}" destId="{708EFB20-048F-40AE-9A17-1007957146BE}" srcOrd="3" destOrd="0" presId="urn:microsoft.com/office/officeart/2005/8/layout/cycle3"/>
    <dgm:cxn modelId="{8D5EACC7-A450-4D2A-8DF7-A407FA18E393}" type="presParOf" srcId="{29A04331-57A5-45D6-B4DB-A6469295E19F}" destId="{0E175146-9CAE-4B66-9286-C9E4B4E694E2}" srcOrd="4" destOrd="0" presId="urn:microsoft.com/office/officeart/2005/8/layout/cycle3"/>
    <dgm:cxn modelId="{6ABE5463-797A-4E01-9004-7F46765135C5}" type="presParOf" srcId="{29A04331-57A5-45D6-B4DB-A6469295E19F}" destId="{E91DA1F6-E322-42AA-851E-439395EDA4A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D4FDB-6477-43D2-A313-3833ED34E3F9}">
      <dsp:nvSpPr>
        <dsp:cNvPr id="0" name=""/>
        <dsp:cNvSpPr/>
      </dsp:nvSpPr>
      <dsp:spPr>
        <a:xfrm>
          <a:off x="832331" y="-26275"/>
          <a:ext cx="5955336" cy="5955336"/>
        </a:xfrm>
        <a:prstGeom prst="circularArrow">
          <a:avLst>
            <a:gd name="adj1" fmla="val 5544"/>
            <a:gd name="adj2" fmla="val 330680"/>
            <a:gd name="adj3" fmla="val 13777470"/>
            <a:gd name="adj4" fmla="val 17385024"/>
            <a:gd name="adj5" fmla="val 5757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0A4DDEE-F9DB-4A9E-BAE8-24DC2B69EE12}">
      <dsp:nvSpPr>
        <dsp:cNvPr id="0" name=""/>
        <dsp:cNvSpPr/>
      </dsp:nvSpPr>
      <dsp:spPr>
        <a:xfrm>
          <a:off x="2416596" y="10983"/>
          <a:ext cx="2786806" cy="139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Целевой компонент</a:t>
          </a:r>
          <a:endParaRPr lang="ru-RU" sz="2400" kern="1200" dirty="0"/>
        </a:p>
      </dsp:txBody>
      <dsp:txXfrm>
        <a:off x="2484616" y="79003"/>
        <a:ext cx="2650766" cy="1257363"/>
      </dsp:txXfrm>
    </dsp:sp>
    <dsp:sp modelId="{7325D4E8-B02C-4F85-8C78-847419BD12A2}">
      <dsp:nvSpPr>
        <dsp:cNvPr id="0" name=""/>
        <dsp:cNvSpPr/>
      </dsp:nvSpPr>
      <dsp:spPr>
        <a:xfrm>
          <a:off x="4831889" y="1765796"/>
          <a:ext cx="2786806" cy="139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Содержательно – технологический компонент</a:t>
          </a:r>
          <a:endParaRPr lang="ru-RU" sz="2400" kern="1200" dirty="0"/>
        </a:p>
      </dsp:txBody>
      <dsp:txXfrm>
        <a:off x="4899909" y="1833816"/>
        <a:ext cx="2650766" cy="1257363"/>
      </dsp:txXfrm>
    </dsp:sp>
    <dsp:sp modelId="{708EFB20-048F-40AE-9A17-1007957146BE}">
      <dsp:nvSpPr>
        <dsp:cNvPr id="0" name=""/>
        <dsp:cNvSpPr/>
      </dsp:nvSpPr>
      <dsp:spPr>
        <a:xfrm>
          <a:off x="3909329" y="4605143"/>
          <a:ext cx="2786806" cy="139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Рефлексивно - оценочный</a:t>
          </a:r>
          <a:endParaRPr lang="ru-RU" sz="2400" kern="1200" dirty="0"/>
        </a:p>
      </dsp:txBody>
      <dsp:txXfrm>
        <a:off x="3977349" y="4673163"/>
        <a:ext cx="2650766" cy="1257363"/>
      </dsp:txXfrm>
    </dsp:sp>
    <dsp:sp modelId="{0E175146-9CAE-4B66-9286-C9E4B4E694E2}">
      <dsp:nvSpPr>
        <dsp:cNvPr id="0" name=""/>
        <dsp:cNvSpPr/>
      </dsp:nvSpPr>
      <dsp:spPr>
        <a:xfrm>
          <a:off x="923863" y="4605143"/>
          <a:ext cx="2786806" cy="139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Управленческий</a:t>
          </a:r>
          <a:endParaRPr lang="ru-RU" sz="2400" kern="1200" dirty="0"/>
        </a:p>
      </dsp:txBody>
      <dsp:txXfrm>
        <a:off x="991883" y="4673163"/>
        <a:ext cx="2650766" cy="1257363"/>
      </dsp:txXfrm>
    </dsp:sp>
    <dsp:sp modelId="{E91DA1F6-E322-42AA-851E-439395EDA4AC}">
      <dsp:nvSpPr>
        <dsp:cNvPr id="0" name=""/>
        <dsp:cNvSpPr/>
      </dsp:nvSpPr>
      <dsp:spPr>
        <a:xfrm>
          <a:off x="1303" y="1765796"/>
          <a:ext cx="2786806" cy="13934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Структурно – функциональный компонент</a:t>
          </a:r>
          <a:endParaRPr lang="ru-RU" sz="2400" kern="1200" dirty="0"/>
        </a:p>
      </dsp:txBody>
      <dsp:txXfrm>
        <a:off x="69323" y="1833816"/>
        <a:ext cx="2650766" cy="1257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92000">
              <a:schemeClr val="bg2">
                <a:tint val="95000"/>
                <a:shade val="100000"/>
                <a:satMod val="130000"/>
                <a:lumMod val="13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293096"/>
            <a:ext cx="4320480" cy="1057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Управление образования администрации Ермаковского района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7721"/>
            <a:ext cx="8208912" cy="1793167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3200" dirty="0">
                <a:solidFill>
                  <a:srgbClr val="FF0000"/>
                </a:solidFill>
                <a:effectLst/>
              </a:rPr>
              <a:t>МОДЕЛЬ</a:t>
            </a:r>
            <a:br>
              <a:rPr lang="ru-RU" sz="3200" dirty="0">
                <a:solidFill>
                  <a:srgbClr val="FF0000"/>
                </a:solidFill>
                <a:effectLst/>
              </a:rPr>
            </a:br>
            <a:r>
              <a:rPr lang="ru-RU" sz="3200" dirty="0">
                <a:solidFill>
                  <a:srgbClr val="FF0000"/>
                </a:solidFill>
                <a:effectLst/>
              </a:rPr>
              <a:t>инклюзивного образования в Ермаковском районе Красноярского края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78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474770" y="6368020"/>
            <a:ext cx="529147" cy="360040"/>
          </a:xfrm>
          <a:prstGeom prst="actionButtonForwardNext">
            <a:avLst/>
          </a:prstGeom>
          <a:solidFill>
            <a:srgbClr val="B1E6F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>
            <a:spLocks noChangeArrowheads="1"/>
          </p:cNvSpPr>
          <p:nvPr/>
        </p:nvSpPr>
        <p:spPr bwMode="auto">
          <a:xfrm>
            <a:off x="-3196" y="3810943"/>
            <a:ext cx="9007113" cy="3105150"/>
          </a:xfrm>
          <a:prstGeom prst="ellipse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Уровень образовательной организации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1"/>
          <p:cNvSpPr>
            <a:spLocks noChangeArrowheads="1"/>
          </p:cNvSpPr>
          <p:nvPr/>
        </p:nvSpPr>
        <p:spPr bwMode="auto">
          <a:xfrm>
            <a:off x="68716" y="86668"/>
            <a:ext cx="9075284" cy="3848100"/>
          </a:xfrm>
          <a:prstGeom prst="ellipse">
            <a:avLst/>
          </a:prstGeom>
          <a:gradFill rotWithShape="1">
            <a:gsLst>
              <a:gs pos="0">
                <a:srgbClr val="DDEBCF"/>
              </a:gs>
              <a:gs pos="82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Рефлексивно – оценочный компонент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(муниципальный уровень)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2"/>
          <p:cNvSpPr>
            <a:spLocks noChangeArrowheads="1"/>
          </p:cNvSpPr>
          <p:nvPr/>
        </p:nvSpPr>
        <p:spPr bwMode="auto">
          <a:xfrm>
            <a:off x="379490" y="1340768"/>
            <a:ext cx="2824358" cy="1960296"/>
          </a:xfrm>
          <a:prstGeom prst="ellipse">
            <a:avLst/>
          </a:prstGeom>
          <a:solidFill>
            <a:srgbClr val="FFFFB9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Рефлексивно – аналитические мероприятия: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анализ планируемых достижений и целевых показателей.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3"/>
          <p:cNvSpPr>
            <a:spLocks noChangeArrowheads="1"/>
          </p:cNvSpPr>
          <p:nvPr/>
        </p:nvSpPr>
        <p:spPr bwMode="auto">
          <a:xfrm>
            <a:off x="3345388" y="1664618"/>
            <a:ext cx="2327957" cy="1943100"/>
          </a:xfrm>
          <a:prstGeom prst="ellipse">
            <a:avLst/>
          </a:prstGeom>
          <a:solidFill>
            <a:srgbClr val="92D050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Мониторинг деятельности: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мониторинг реализации дорожных карт.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6"/>
          <p:cNvSpPr>
            <a:spLocks noChangeArrowheads="1"/>
          </p:cNvSpPr>
          <p:nvPr/>
        </p:nvSpPr>
        <p:spPr bwMode="auto">
          <a:xfrm>
            <a:off x="180582" y="4856132"/>
            <a:ext cx="2807242" cy="1453188"/>
          </a:xfrm>
          <a:prstGeom prst="ellipse">
            <a:avLst/>
          </a:prstGeom>
          <a:solidFill>
            <a:srgbClr val="FFFFB9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Рефлексивно – аналитические мероприятия: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оценка реализации ИОМ.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7"/>
          <p:cNvSpPr>
            <a:spLocks noChangeArrowheads="1"/>
          </p:cNvSpPr>
          <p:nvPr/>
        </p:nvSpPr>
        <p:spPr bwMode="auto">
          <a:xfrm>
            <a:off x="3062634" y="5146725"/>
            <a:ext cx="3055442" cy="1666651"/>
          </a:xfrm>
          <a:prstGeom prst="ellipse">
            <a:avLst/>
          </a:prstGeom>
          <a:solidFill>
            <a:srgbClr val="92D050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Мониторинг деятельности: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оценка образовательного процесса.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9"/>
          <p:cNvSpPr>
            <a:spLocks noChangeArrowheads="1"/>
          </p:cNvSpPr>
          <p:nvPr/>
        </p:nvSpPr>
        <p:spPr bwMode="auto">
          <a:xfrm>
            <a:off x="5724128" y="1340768"/>
            <a:ext cx="3064001" cy="2046273"/>
          </a:xfrm>
          <a:prstGeom prst="ellipse">
            <a:avLst/>
          </a:prstGeom>
          <a:solidFill>
            <a:srgbClr val="FFD653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Диагностические мероприятия: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готовность ОО к реализации моделей инклюзивного образования.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0"/>
          <p:cNvSpPr>
            <a:spLocks noChangeArrowheads="1"/>
          </p:cNvSpPr>
          <p:nvPr/>
        </p:nvSpPr>
        <p:spPr bwMode="auto">
          <a:xfrm>
            <a:off x="6095999" y="4813351"/>
            <a:ext cx="2807241" cy="1453188"/>
          </a:xfrm>
          <a:prstGeom prst="ellipse">
            <a:avLst/>
          </a:prstGeom>
          <a:solidFill>
            <a:srgbClr val="FFD653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Диагностические мероприятия: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оценка условий.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4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20688"/>
            <a:ext cx="734481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effectLst/>
              </a:rPr>
              <a:t>ФАКТОЛОГИЧЕСКИЙ КОМПОНЕНТ: </a:t>
            </a:r>
            <a:r>
              <a:rPr lang="ru-RU" sz="32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</a:rPr>
              <a:t>дошкольное </a:t>
            </a:r>
            <a:r>
              <a:rPr lang="ru-RU" sz="3200" dirty="0">
                <a:solidFill>
                  <a:srgbClr val="FF0000"/>
                </a:solidFill>
                <a:effectLst/>
              </a:rPr>
              <a:t>образование</a:t>
            </a:r>
            <a:br>
              <a:rPr lang="ru-RU" sz="3200" dirty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99592" y="2459712"/>
            <a:ext cx="7488832" cy="2697480"/>
          </a:xfrm>
        </p:spPr>
        <p:txBody>
          <a:bodyPr>
            <a:normAutofit/>
          </a:bodyPr>
          <a:lstStyle/>
          <a:p>
            <a:r>
              <a:rPr lang="ru-RU" sz="2400" dirty="0"/>
              <a:t>95 детей со статусом ОВЗ. Удельный вес численности детей с ограниченными возможностями здоровья в общей численности воспитанников дошкольных образовательных организаций составляет 10,2%.</a:t>
            </a:r>
          </a:p>
          <a:p>
            <a:r>
              <a:rPr lang="ru-RU" sz="2400" dirty="0" smtClean="0"/>
              <a:t>4 </a:t>
            </a:r>
            <a:r>
              <a:rPr lang="ru-RU" sz="2400" dirty="0"/>
              <a:t>ребенка </a:t>
            </a:r>
            <a:r>
              <a:rPr lang="ru-RU" sz="2400" dirty="0" smtClean="0"/>
              <a:t>– инвалида.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035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8208912" cy="426680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общеобразовательных учреждениях на 20.09.2019 года обучается </a:t>
            </a:r>
            <a:r>
              <a:rPr lang="ru-RU" dirty="0" smtClean="0"/>
              <a:t>2689 человек, из них  232 </a:t>
            </a:r>
            <a:r>
              <a:rPr lang="ru-RU" dirty="0"/>
              <a:t>ребенка со статусом </a:t>
            </a:r>
            <a:r>
              <a:rPr lang="ru-RU" dirty="0" smtClean="0"/>
              <a:t>ОВЗ – 8,6%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адаптированные </a:t>
            </a:r>
            <a:r>
              <a:rPr lang="ru-RU" dirty="0">
                <a:solidFill>
                  <a:srgbClr val="0000FF"/>
                </a:solidFill>
              </a:rPr>
              <a:t>программы для детей с умственной отсталостью (интеллектуальными нарушениями) - </a:t>
            </a:r>
            <a:r>
              <a:rPr lang="ru-RU" dirty="0" smtClean="0">
                <a:solidFill>
                  <a:srgbClr val="0000FF"/>
                </a:solidFill>
              </a:rPr>
              <a:t>163 человека, </a:t>
            </a:r>
            <a:r>
              <a:rPr lang="ru-RU" dirty="0">
                <a:solidFill>
                  <a:srgbClr val="0000FF"/>
                </a:solidFill>
              </a:rPr>
              <a:t>в том числе </a:t>
            </a:r>
            <a:r>
              <a:rPr lang="ru-RU" dirty="0" smtClean="0">
                <a:solidFill>
                  <a:srgbClr val="0000FF"/>
                </a:solidFill>
              </a:rPr>
              <a:t>99 </a:t>
            </a:r>
            <a:r>
              <a:rPr lang="ru-RU" dirty="0">
                <a:solidFill>
                  <a:srgbClr val="0000FF"/>
                </a:solidFill>
              </a:rPr>
              <a:t>в отдельных классах;</a:t>
            </a:r>
          </a:p>
          <a:p>
            <a:pPr lvl="0"/>
            <a:r>
              <a:rPr lang="ru-RU" dirty="0"/>
              <a:t>адаптированные программы для детей с задержкой психического развития - </a:t>
            </a:r>
            <a:r>
              <a:rPr lang="ru-RU" dirty="0" smtClean="0"/>
              <a:t>63 человек, в том числе в отдельных классах 24;</a:t>
            </a:r>
            <a:endParaRPr lang="ru-RU" dirty="0"/>
          </a:p>
          <a:p>
            <a:pPr lvl="0"/>
            <a:r>
              <a:rPr lang="ru-RU" dirty="0" smtClean="0">
                <a:solidFill>
                  <a:srgbClr val="0000FF"/>
                </a:solidFill>
              </a:rPr>
              <a:t>адаптированные </a:t>
            </a:r>
            <a:r>
              <a:rPr lang="ru-RU" dirty="0">
                <a:solidFill>
                  <a:srgbClr val="0000FF"/>
                </a:solidFill>
              </a:rPr>
              <a:t>программы для детей с нарушением опорно- двигательного аппарата </a:t>
            </a:r>
            <a:r>
              <a:rPr lang="ru-RU" dirty="0" smtClean="0">
                <a:solidFill>
                  <a:srgbClr val="0000FF"/>
                </a:solidFill>
              </a:rPr>
              <a:t>-</a:t>
            </a:r>
            <a:r>
              <a:rPr lang="ru-RU" dirty="0">
                <a:solidFill>
                  <a:srgbClr val="0000FF"/>
                </a:solidFill>
              </a:rPr>
              <a:t>3</a:t>
            </a:r>
            <a:r>
              <a:rPr lang="ru-RU" dirty="0" smtClean="0">
                <a:solidFill>
                  <a:srgbClr val="0000FF"/>
                </a:solidFill>
              </a:rPr>
              <a:t> человека;</a:t>
            </a:r>
            <a:endParaRPr lang="ru-RU" dirty="0">
              <a:solidFill>
                <a:srgbClr val="0000FF"/>
              </a:solidFill>
            </a:endParaRPr>
          </a:p>
          <a:p>
            <a:pPr lvl="0"/>
            <a:r>
              <a:rPr lang="ru-RU" dirty="0"/>
              <a:t>адаптированные программы для детей с тяжелыми нарушениями речи - </a:t>
            </a:r>
            <a:r>
              <a:rPr lang="ru-RU" dirty="0" smtClean="0"/>
              <a:t>2 </a:t>
            </a:r>
            <a:r>
              <a:rPr lang="ru-RU" dirty="0"/>
              <a:t>человека;</a:t>
            </a:r>
          </a:p>
          <a:p>
            <a:pPr lvl="0"/>
            <a:r>
              <a:rPr lang="ru-RU" dirty="0">
                <a:solidFill>
                  <a:srgbClr val="0000FF"/>
                </a:solidFill>
              </a:rPr>
              <a:t>адаптированные программы для слабовидящих </a:t>
            </a:r>
            <a:r>
              <a:rPr lang="ru-RU" dirty="0" smtClean="0">
                <a:solidFill>
                  <a:srgbClr val="0000FF"/>
                </a:solidFill>
              </a:rPr>
              <a:t>-1 человек;</a:t>
            </a:r>
            <a:endParaRPr lang="ru-RU" dirty="0">
              <a:solidFill>
                <a:srgbClr val="0000FF"/>
              </a:solidFill>
            </a:endParaRPr>
          </a:p>
          <a:p>
            <a:r>
              <a:rPr lang="ru-RU" dirty="0"/>
              <a:t>В общеобразовательных организациях </a:t>
            </a:r>
            <a:r>
              <a:rPr lang="ru-RU" dirty="0" smtClean="0"/>
              <a:t>49 детей-инвалидов.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755576" y="476672"/>
            <a:ext cx="7344816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dirty="0" smtClean="0">
                <a:solidFill>
                  <a:srgbClr val="FF0000"/>
                </a:solidFill>
                <a:effectLst/>
              </a:rPr>
              <a:t>ФАКТОЛОГИЧЕСКИЙ КОМПОНЕНТ: </a:t>
            </a:r>
            <a:br>
              <a:rPr lang="ru-RU" sz="3200" dirty="0" smtClean="0">
                <a:solidFill>
                  <a:srgbClr val="FF0000"/>
                </a:solidFill>
                <a:effectLst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</a:rPr>
              <a:t>школьное образование</a:t>
            </a:r>
            <a:br>
              <a:rPr lang="ru-RU" sz="3200" dirty="0" smtClean="0">
                <a:solidFill>
                  <a:srgbClr val="FF0000"/>
                </a:solidFill>
                <a:effectLst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8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5436735"/>
              </p:ext>
            </p:extLst>
          </p:nvPr>
        </p:nvGraphicFramePr>
        <p:xfrm>
          <a:off x="457200" y="116632"/>
          <a:ext cx="7620000" cy="600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7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88840"/>
            <a:ext cx="7190184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1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3"/>
          <p:cNvSpPr>
            <a:spLocks noChangeArrowheads="1"/>
          </p:cNvSpPr>
          <p:nvPr/>
        </p:nvSpPr>
        <p:spPr bwMode="auto">
          <a:xfrm>
            <a:off x="0" y="457201"/>
            <a:ext cx="9144000" cy="16036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специальных образовательных условий для получения доступного качественного образования детьми с</a:t>
            </a:r>
            <a:r>
              <a:rPr kumimoji="0" lang="ru-RU" alt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граниченными возможностями здоровья (далее ОВЗ), с учетом их особых образовательных потребностей, необходимого для их максимальной адаптации и включенности в социум в условиях инклюзивного образования через построение индивидуального маршрута получения образования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10927" y="2012487"/>
            <a:ext cx="1619672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включить детей с ОВЗ в среду обычных сверстников в образовательной организации через реализацию адаптированных или индивидуальных образовательных программ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3170759" y="2027088"/>
            <a:ext cx="1270517" cy="298608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организовать комплексную психолого-педагогическую поддержку и помощь детям с ОВЗ и их родителям в решении задач развития, обучения, воспитания, социализации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>
            <a:spLocks noChangeArrowheads="1"/>
          </p:cNvSpPr>
          <p:nvPr/>
        </p:nvSpPr>
        <p:spPr bwMode="auto">
          <a:xfrm>
            <a:off x="4441276" y="2021033"/>
            <a:ext cx="1217713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обеспечить продуктивное межведомственное взаимодействие при реализации инклюзивного образования</a:t>
            </a:r>
            <a:endParaRPr kumimoji="0" lang="ru-RU" alt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5658989" y="2014075"/>
            <a:ext cx="1256185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создать условия, направленные на создание доступной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безбарьерной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универсальной среды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6915174" y="2014075"/>
            <a:ext cx="1060448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создать условия для оказания ранней помощи детям и их родителям до 3-ех лет: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7923287" y="1999765"/>
            <a:ext cx="1058293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систематизировать методическое сопровождение и повышение квалификации педагогов и руководителей ОО;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1730599" y="2031165"/>
            <a:ext cx="1440160" cy="298450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способствовать формированию инклюзивной культуры общества, в том числе и через формирование толерантного отношения общества к детям с ОВЗ;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Управляющая кнопка: далее 14">
            <a:hlinkClick r:id="rId2" action="ppaction://hlinksldjump" highlightClick="1"/>
          </p:cNvPr>
          <p:cNvSpPr/>
          <p:nvPr/>
        </p:nvSpPr>
        <p:spPr>
          <a:xfrm>
            <a:off x="8452433" y="6381328"/>
            <a:ext cx="529147" cy="360040"/>
          </a:xfrm>
          <a:prstGeom prst="actionButtonForwardNext">
            <a:avLst/>
          </a:prstGeom>
          <a:solidFill>
            <a:srgbClr val="B1E6F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1"/>
          <p:cNvSpPr>
            <a:spLocks noChangeArrowheads="1"/>
          </p:cNvSpPr>
          <p:nvPr/>
        </p:nvSpPr>
        <p:spPr bwMode="auto">
          <a:xfrm>
            <a:off x="76654" y="8781"/>
            <a:ext cx="9031850" cy="8953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2"/>
          <p:cNvSpPr>
            <a:spLocks noChangeArrowheads="1"/>
          </p:cNvSpPr>
          <p:nvPr/>
        </p:nvSpPr>
        <p:spPr bwMode="auto">
          <a:xfrm>
            <a:off x="2644876" y="7193"/>
            <a:ext cx="3443288" cy="390525"/>
          </a:xfrm>
          <a:prstGeom prst="roundRect">
            <a:avLst>
              <a:gd name="adj" fmla="val 16667"/>
            </a:avLst>
          </a:prstGeom>
          <a:solidFill>
            <a:srgbClr val="FABF8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Координаторы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3"/>
          <p:cNvSpPr>
            <a:spLocks noChangeArrowheads="1"/>
          </p:cNvSpPr>
          <p:nvPr/>
        </p:nvSpPr>
        <p:spPr bwMode="auto">
          <a:xfrm>
            <a:off x="120600" y="396131"/>
            <a:ext cx="2519362" cy="404812"/>
          </a:xfrm>
          <a:prstGeom prst="roundRect">
            <a:avLst>
              <a:gd name="adj" fmla="val 16667"/>
            </a:avLst>
          </a:prstGeom>
          <a:solidFill>
            <a:srgbClr val="DDD8C2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Управление образования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5"/>
          <p:cNvSpPr>
            <a:spLocks noChangeArrowheads="1"/>
          </p:cNvSpPr>
          <p:nvPr/>
        </p:nvSpPr>
        <p:spPr bwMode="auto">
          <a:xfrm>
            <a:off x="6120258" y="399306"/>
            <a:ext cx="2916238" cy="379412"/>
          </a:xfrm>
          <a:prstGeom prst="roundRect">
            <a:avLst>
              <a:gd name="adj" fmla="val 16667"/>
            </a:avLst>
          </a:prstGeom>
          <a:solidFill>
            <a:srgbClr val="DDD8C2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Администрация района, Совет депутатов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6"/>
          <p:cNvSpPr>
            <a:spLocks noChangeArrowheads="1"/>
          </p:cNvSpPr>
          <p:nvPr/>
        </p:nvSpPr>
        <p:spPr bwMode="auto">
          <a:xfrm>
            <a:off x="33932" y="1071909"/>
            <a:ext cx="2809876" cy="48053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207787" y="1202084"/>
            <a:ext cx="2422525" cy="587375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>
            <a:solidFill>
              <a:srgbClr val="4579B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Образовательные организации (ОУ, ДОУ)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с двумя скругленными соседними углами 8"/>
          <p:cNvSpPr>
            <a:spLocks/>
          </p:cNvSpPr>
          <p:nvPr/>
        </p:nvSpPr>
        <p:spPr bwMode="auto">
          <a:xfrm>
            <a:off x="199849" y="1849784"/>
            <a:ext cx="2482851" cy="1249363"/>
          </a:xfrm>
          <a:custGeom>
            <a:avLst/>
            <a:gdLst>
              <a:gd name="T0" fmla="*/ 208160 w 2483454"/>
              <a:gd name="T1" fmla="*/ 0 h 1248937"/>
              <a:gd name="T2" fmla="*/ 2275294 w 2483454"/>
              <a:gd name="T3" fmla="*/ 0 h 1248937"/>
              <a:gd name="T4" fmla="*/ 2483454 w 2483454"/>
              <a:gd name="T5" fmla="*/ 208160 h 1248937"/>
              <a:gd name="T6" fmla="*/ 2483454 w 2483454"/>
              <a:gd name="T7" fmla="*/ 1248937 h 1248937"/>
              <a:gd name="T8" fmla="*/ 2483454 w 2483454"/>
              <a:gd name="T9" fmla="*/ 1248937 h 1248937"/>
              <a:gd name="T10" fmla="*/ 0 w 2483454"/>
              <a:gd name="T11" fmla="*/ 1248937 h 1248937"/>
              <a:gd name="T12" fmla="*/ 0 w 2483454"/>
              <a:gd name="T13" fmla="*/ 1248937 h 1248937"/>
              <a:gd name="T14" fmla="*/ 0 w 2483454"/>
              <a:gd name="T15" fmla="*/ 208160 h 1248937"/>
              <a:gd name="T16" fmla="*/ 208160 w 2483454"/>
              <a:gd name="T17" fmla="*/ 0 h 12489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83454"/>
              <a:gd name="T28" fmla="*/ 0 h 1248937"/>
              <a:gd name="T29" fmla="*/ 2483454 w 2483454"/>
              <a:gd name="T30" fmla="*/ 1248937 h 12489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83454" h="1248937">
                <a:moveTo>
                  <a:pt x="208160" y="0"/>
                </a:moveTo>
                <a:lnTo>
                  <a:pt x="2275294" y="0"/>
                </a:lnTo>
                <a:cubicBezTo>
                  <a:pt x="2390258" y="0"/>
                  <a:pt x="2483454" y="93196"/>
                  <a:pt x="2483454" y="208160"/>
                </a:cubicBezTo>
                <a:lnTo>
                  <a:pt x="2483454" y="1248937"/>
                </a:lnTo>
                <a:lnTo>
                  <a:pt x="0" y="1248937"/>
                </a:lnTo>
                <a:lnTo>
                  <a:pt x="0" y="208160"/>
                </a:lnTo>
                <a:cubicBezTo>
                  <a:pt x="0" y="93196"/>
                  <a:pt x="93196" y="0"/>
                  <a:pt x="208160" y="0"/>
                </a:cubicBezTo>
                <a:close/>
              </a:path>
            </a:pathLst>
          </a:custGeom>
          <a:gradFill rotWithShape="0">
            <a:gsLst>
              <a:gs pos="0">
                <a:srgbClr val="FBEAC7"/>
              </a:gs>
              <a:gs pos="58000">
                <a:srgbClr val="FEE7F2"/>
              </a:gs>
              <a:gs pos="80000">
                <a:srgbClr val="FCDCBE"/>
              </a:gs>
              <a:gs pos="94000">
                <a:srgbClr val="FBD49C"/>
              </a:gs>
              <a:gs pos="100000">
                <a:srgbClr val="FEE7F2"/>
              </a:gs>
            </a:gsLst>
            <a:lin ang="5400000"/>
          </a:gra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нормативное обеспечение;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коррекционно-развивающая работа;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достижение планируемых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результатов;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воспитание, социализация, профориентация.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создание доступной, безбарьерной среды;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организация деятельности ППк</a:t>
            </a: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с одним скругленным углом 9"/>
          <p:cNvSpPr>
            <a:spLocks/>
          </p:cNvSpPr>
          <p:nvPr/>
        </p:nvSpPr>
        <p:spPr bwMode="auto">
          <a:xfrm>
            <a:off x="199849" y="3180109"/>
            <a:ext cx="2479676" cy="1352550"/>
          </a:xfrm>
          <a:custGeom>
            <a:avLst/>
            <a:gdLst>
              <a:gd name="T0" fmla="*/ 0 w 2480310"/>
              <a:gd name="T1" fmla="*/ 0 h 1351915"/>
              <a:gd name="T2" fmla="*/ 2202951 w 2480310"/>
              <a:gd name="T3" fmla="*/ 0 h 1351915"/>
              <a:gd name="T4" fmla="*/ 2480310 w 2480310"/>
              <a:gd name="T5" fmla="*/ 277359 h 1351915"/>
              <a:gd name="T6" fmla="*/ 2480310 w 2480310"/>
              <a:gd name="T7" fmla="*/ 1351915 h 1351915"/>
              <a:gd name="T8" fmla="*/ 0 w 2480310"/>
              <a:gd name="T9" fmla="*/ 1351915 h 1351915"/>
              <a:gd name="T10" fmla="*/ 0 w 2480310"/>
              <a:gd name="T11" fmla="*/ 0 h 13519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80310"/>
              <a:gd name="T19" fmla="*/ 0 h 1351915"/>
              <a:gd name="T20" fmla="*/ 2480310 w 2480310"/>
              <a:gd name="T21" fmla="*/ 1351915 h 13519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80310" h="1351915">
                <a:moveTo>
                  <a:pt x="0" y="0"/>
                </a:moveTo>
                <a:lnTo>
                  <a:pt x="2202951" y="0"/>
                </a:lnTo>
                <a:cubicBezTo>
                  <a:pt x="2356132" y="0"/>
                  <a:pt x="2480310" y="124178"/>
                  <a:pt x="2480310" y="277359"/>
                </a:cubicBezTo>
                <a:lnTo>
                  <a:pt x="2480310" y="1351915"/>
                </a:lnTo>
                <a:lnTo>
                  <a:pt x="0" y="1351915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BEAC7"/>
              </a:gs>
              <a:gs pos="58000">
                <a:srgbClr val="FEE7F2"/>
              </a:gs>
              <a:gs pos="80000">
                <a:srgbClr val="FCDCBE"/>
              </a:gs>
              <a:gs pos="94000">
                <a:srgbClr val="FBD49C"/>
              </a:gs>
              <a:gs pos="100000">
                <a:srgbClr val="FEE7F2"/>
              </a:gs>
            </a:gsLst>
            <a:lin ang="5400000"/>
          </a:gradFill>
          <a:ln w="25400">
            <a:solidFill>
              <a:srgbClr val="F7964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управление образования;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администрация  школы;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родители;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обучающиеся;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общественность.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0"/>
          <p:cNvSpPr>
            <a:spLocks noChangeArrowheads="1"/>
          </p:cNvSpPr>
          <p:nvPr/>
        </p:nvSpPr>
        <p:spPr bwMode="auto">
          <a:xfrm>
            <a:off x="2916833" y="962868"/>
            <a:ext cx="6196012" cy="866775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ТМППК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выявление детей с особенностями в физическом и (или) психическом развитии и (или) отклонениями в поведении, проведение их комплексного психолого-медико- педагогического обследования и подготовки по результатам обследования рекомендаций по оказанию им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психолого-медико­педагогической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помощи и организации их обучения и воспитания.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педагоги.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1"/>
          <p:cNvSpPr>
            <a:spLocks noChangeArrowheads="1"/>
          </p:cNvSpPr>
          <p:nvPr/>
        </p:nvSpPr>
        <p:spPr bwMode="auto">
          <a:xfrm>
            <a:off x="2913658" y="1886793"/>
            <a:ext cx="6196012" cy="622300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Учреждения дополнительного образования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реализация дополнительных общеобразовательных программ.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обучающиеся.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2"/>
          <p:cNvSpPr>
            <a:spLocks noChangeArrowheads="1"/>
          </p:cNvSpPr>
          <p:nvPr/>
        </p:nvSpPr>
        <p:spPr bwMode="auto">
          <a:xfrm>
            <a:off x="2896195" y="2617043"/>
            <a:ext cx="6205538" cy="601663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Учреждения культуры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организация и проведение мероприятий различной направленности.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</a:t>
            </a: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общественность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3"/>
          <p:cNvSpPr>
            <a:spLocks noChangeArrowheads="1"/>
          </p:cNvSpPr>
          <p:nvPr/>
        </p:nvSpPr>
        <p:spPr bwMode="auto">
          <a:xfrm>
            <a:off x="2843808" y="3279031"/>
            <a:ext cx="6264275" cy="752475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Управление социальной защиты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выявление и осуществление психолого-педагогического и медико-социального изучения детей с нарушениями развития и трудностями социальной адаптации и их семей;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</a:t>
            </a: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общественность.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4"/>
          <p:cNvSpPr>
            <a:spLocks noChangeArrowheads="1"/>
          </p:cNvSpPr>
          <p:nvPr/>
        </p:nvSpPr>
        <p:spPr bwMode="auto">
          <a:xfrm>
            <a:off x="2845395" y="4104531"/>
            <a:ext cx="6264275" cy="584200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КГБУ СО Центр семьи «Ермаковский»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оказание социально – реабилитационной и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абилитационной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помощи детям с ОВЗ и их родителям.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5"/>
          <p:cNvSpPr>
            <a:spLocks noChangeArrowheads="1"/>
          </p:cNvSpPr>
          <p:nvPr/>
        </p:nvSpPr>
        <p:spPr bwMode="auto">
          <a:xfrm>
            <a:off x="2845395" y="4776043"/>
            <a:ext cx="6264275" cy="574675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Ермаковский филиал Шушенского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СХТ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профессиональная подготовка,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профориентационная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работа.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</a:t>
            </a: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общественность.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6"/>
          <p:cNvSpPr>
            <a:spLocks noChangeArrowheads="1"/>
          </p:cNvSpPr>
          <p:nvPr/>
        </p:nvSpPr>
        <p:spPr bwMode="auto">
          <a:xfrm>
            <a:off x="2845395" y="5457081"/>
            <a:ext cx="6264275" cy="574675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КГКУ «ЦЗН Ермаковского района»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профессиональная ориентация, трудоустройство.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обучающиеся, общественность.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18"/>
          <p:cNvSpPr>
            <a:spLocks noChangeArrowheads="1"/>
          </p:cNvSpPr>
          <p:nvPr/>
        </p:nvSpPr>
        <p:spPr bwMode="auto">
          <a:xfrm>
            <a:off x="2843808" y="6128593"/>
            <a:ext cx="6264275" cy="612775"/>
          </a:xfrm>
          <a:prstGeom prst="roundRect">
            <a:avLst>
              <a:gd name="adj" fmla="val 16667"/>
            </a:avLst>
          </a:prstGeom>
          <a:solidFill>
            <a:srgbClr val="EAF1DD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КГБУЗ «Ермаковская районная больница»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Функции: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оказание медицинской помощи.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и границы предъявления результатов: 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(законные представители), дети с ОВЗ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19"/>
          <p:cNvSpPr>
            <a:spLocks noChangeArrowheads="1"/>
          </p:cNvSpPr>
          <p:nvPr/>
        </p:nvSpPr>
        <p:spPr bwMode="auto">
          <a:xfrm>
            <a:off x="207787" y="4602509"/>
            <a:ext cx="2432050" cy="633413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>
            <a:solidFill>
              <a:srgbClr val="4579B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МБУ «Ермаковский ИМЦ»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МБОУ «Ермаковская СОШ №2»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Равнобедренный треугольник 22"/>
          <p:cNvSpPr>
            <a:spLocks noChangeArrowheads="1"/>
          </p:cNvSpPr>
          <p:nvPr/>
        </p:nvSpPr>
        <p:spPr bwMode="auto">
          <a:xfrm>
            <a:off x="611560" y="5873629"/>
            <a:ext cx="1060450" cy="9144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>
            <a:solidFill>
              <a:srgbClr val="BC45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СМИ</a:t>
            </a:r>
            <a:endParaRPr kumimoji="0" lang="ru-RU" altLang="ru-RU" sz="13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Тройная стрелка влево/вправо/вверх 23"/>
          <p:cNvSpPr/>
          <p:nvPr/>
        </p:nvSpPr>
        <p:spPr>
          <a:xfrm>
            <a:off x="1769355" y="6031756"/>
            <a:ext cx="772795" cy="669290"/>
          </a:xfrm>
          <a:prstGeom prst="leftRigh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Счетверенная стрелка 24"/>
          <p:cNvSpPr/>
          <p:nvPr/>
        </p:nvSpPr>
        <p:spPr>
          <a:xfrm>
            <a:off x="4049903" y="497695"/>
            <a:ext cx="661035" cy="485775"/>
          </a:xfrm>
          <a:prstGeom prst="quad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Прямоугольник 4"/>
          <p:cNvSpPr>
            <a:spLocks noChangeArrowheads="1"/>
          </p:cNvSpPr>
          <p:nvPr/>
        </p:nvSpPr>
        <p:spPr bwMode="auto">
          <a:xfrm>
            <a:off x="199849" y="5326409"/>
            <a:ext cx="2432051" cy="388938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>
            <a:solidFill>
              <a:srgbClr val="4579B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Консультационные пункты ДОУ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502703" y="6279551"/>
            <a:ext cx="529147" cy="360040"/>
          </a:xfrm>
          <a:prstGeom prst="actionButtonForwardNext">
            <a:avLst/>
          </a:prstGeom>
          <a:solidFill>
            <a:srgbClr val="B1E6F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46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1"/>
          <p:cNvSpPr>
            <a:spLocks noChangeArrowheads="1"/>
          </p:cNvSpPr>
          <p:nvPr/>
        </p:nvSpPr>
        <p:spPr bwMode="auto">
          <a:xfrm>
            <a:off x="44897" y="64098"/>
            <a:ext cx="9038667" cy="67357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56B13"/>
              </a:gs>
              <a:gs pos="3000">
                <a:srgbClr val="156B13"/>
              </a:gs>
              <a:gs pos="45000">
                <a:srgbClr val="9CB86E"/>
              </a:gs>
              <a:gs pos="64999">
                <a:srgbClr val="DDEBCF"/>
              </a:gs>
              <a:gs pos="100000">
                <a:srgbClr val="8BB782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2"/>
          <p:cNvSpPr>
            <a:spLocks noChangeArrowheads="1"/>
          </p:cNvSpPr>
          <p:nvPr/>
        </p:nvSpPr>
        <p:spPr bwMode="auto">
          <a:xfrm>
            <a:off x="179512" y="1493593"/>
            <a:ext cx="4169460" cy="3645322"/>
          </a:xfrm>
          <a:prstGeom prst="ellipse">
            <a:avLst/>
          </a:prstGeom>
          <a:solidFill>
            <a:srgbClr val="FFC000"/>
          </a:soli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Содержательная часть: АОП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Инвариантная часть ОП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Программы коррекционно – развивающих занятий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Программы внеурочной деятельности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Программы ДО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3"/>
          <p:cNvSpPr>
            <a:spLocks noChangeArrowheads="1"/>
          </p:cNvSpPr>
          <p:nvPr/>
        </p:nvSpPr>
        <p:spPr bwMode="auto">
          <a:xfrm>
            <a:off x="4980113" y="1486596"/>
            <a:ext cx="3960146" cy="3357044"/>
          </a:xfrm>
          <a:prstGeom prst="ellipse">
            <a:avLst/>
          </a:prstGeom>
          <a:solidFill>
            <a:srgbClr val="FFFF00"/>
          </a:soli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Технологическая часть: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Технологии обучения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Методы обучения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Средства обучения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Приемы обучения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4"/>
          <p:cNvSpPr>
            <a:spLocks noChangeArrowheads="1"/>
          </p:cNvSpPr>
          <p:nvPr/>
        </p:nvSpPr>
        <p:spPr bwMode="auto">
          <a:xfrm>
            <a:off x="3059238" y="3496235"/>
            <a:ext cx="3355124" cy="3220655"/>
          </a:xfrm>
          <a:prstGeom prst="ellipse">
            <a:avLst/>
          </a:prstGeom>
          <a:solidFill>
            <a:srgbClr val="C2D69B"/>
          </a:solidFill>
          <a:ln w="25400">
            <a:solidFill>
              <a:srgbClr val="C0504D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Обеспечение: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Нормативно - правовая база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Кадры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Материально – техническая база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5"/>
          <p:cNvSpPr>
            <a:spLocks noChangeArrowheads="1"/>
          </p:cNvSpPr>
          <p:nvPr/>
        </p:nvSpPr>
        <p:spPr bwMode="auto">
          <a:xfrm>
            <a:off x="956122" y="129200"/>
            <a:ext cx="7403885" cy="1456889"/>
          </a:xfrm>
          <a:prstGeom prst="ellipse">
            <a:avLst/>
          </a:prstGeom>
          <a:solidFill>
            <a:srgbClr val="92D050"/>
          </a:solidFill>
          <a:ln w="25400">
            <a:solidFill>
              <a:srgbClr val="9BBB59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Индивидуальный образовательный маршрут</a:t>
            </a:r>
            <a:endParaRPr kumimoji="0" lang="ru-RU" alt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6"/>
          <p:cNvSpPr>
            <a:spLocks noChangeArrowheads="1"/>
          </p:cNvSpPr>
          <p:nvPr/>
        </p:nvSpPr>
        <p:spPr bwMode="auto">
          <a:xfrm flipV="1">
            <a:off x="-142428" y="-99392"/>
            <a:ext cx="88003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325314" y="6278256"/>
            <a:ext cx="509259" cy="351508"/>
          </a:xfrm>
          <a:prstGeom prst="actionButtonForwardNext">
            <a:avLst/>
          </a:prstGeom>
          <a:solidFill>
            <a:srgbClr val="B1E6F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4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/>
          <p:cNvSpPr/>
          <p:nvPr/>
        </p:nvSpPr>
        <p:spPr>
          <a:xfrm>
            <a:off x="107504" y="3155660"/>
            <a:ext cx="8905875" cy="3369684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effectLst/>
                <a:ea typeface="Calibri"/>
                <a:cs typeface="Times New Roman"/>
              </a:rPr>
              <a:t>Уровень образовательной организации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i="1" dirty="0">
                <a:effectLst/>
                <a:ea typeface="Calibri"/>
                <a:cs typeface="Times New Roman"/>
              </a:rPr>
              <a:t> 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Овал 5"/>
          <p:cNvSpPr>
            <a:spLocks noChangeArrowheads="1"/>
          </p:cNvSpPr>
          <p:nvPr/>
        </p:nvSpPr>
        <p:spPr bwMode="auto">
          <a:xfrm>
            <a:off x="3065463" y="4448225"/>
            <a:ext cx="3019425" cy="762000"/>
          </a:xfrm>
          <a:prstGeom prst="ellipse">
            <a:avLst/>
          </a:prstGeom>
          <a:solidFill>
            <a:srgbClr val="92D050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Методический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12"/>
          <p:cNvSpPr>
            <a:spLocks noChangeArrowheads="1"/>
          </p:cNvSpPr>
          <p:nvPr/>
        </p:nvSpPr>
        <p:spPr bwMode="auto">
          <a:xfrm>
            <a:off x="3563888" y="5259982"/>
            <a:ext cx="1905000" cy="103822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40A7C2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Оказание методической помощи </a:t>
            </a:r>
            <a:endParaRPr kumimoji="0" lang="ru-RU" altLang="ru-RU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3"/>
          <p:cNvSpPr>
            <a:spLocks noChangeArrowheads="1"/>
          </p:cNvSpPr>
          <p:nvPr/>
        </p:nvSpPr>
        <p:spPr bwMode="auto">
          <a:xfrm>
            <a:off x="5989638" y="4437112"/>
            <a:ext cx="3267075" cy="762000"/>
          </a:xfrm>
          <a:prstGeom prst="ellipse">
            <a:avLst/>
          </a:prstGeom>
          <a:solidFill>
            <a:srgbClr val="FFFF00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Организационный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7"/>
          <p:cNvSpPr>
            <a:spLocks noChangeArrowheads="1"/>
          </p:cNvSpPr>
          <p:nvPr/>
        </p:nvSpPr>
        <p:spPr bwMode="auto">
          <a:xfrm>
            <a:off x="46038" y="4448225"/>
            <a:ext cx="3209925" cy="762000"/>
          </a:xfrm>
          <a:prstGeom prst="ellipse">
            <a:avLst/>
          </a:prstGeom>
          <a:solidFill>
            <a:srgbClr val="FFC000"/>
          </a:solidFill>
          <a:ln w="25400">
            <a:solidFill>
              <a:srgbClr val="F79646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9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Консультативный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9"/>
          <p:cNvSpPr>
            <a:spLocks noChangeArrowheads="1"/>
          </p:cNvSpPr>
          <p:nvPr/>
        </p:nvSpPr>
        <p:spPr bwMode="auto">
          <a:xfrm>
            <a:off x="1576388" y="5271095"/>
            <a:ext cx="1733550" cy="1038225"/>
          </a:xfrm>
          <a:prstGeom prst="ellipse">
            <a:avLst/>
          </a:prstGeom>
          <a:solidFill>
            <a:srgbClr val="FBD4B4"/>
          </a:solidFill>
          <a:ln w="9525">
            <a:solidFill>
              <a:srgbClr val="40A7C2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Консультации семей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24"/>
          <p:cNvSpPr>
            <a:spLocks noChangeArrowheads="1"/>
          </p:cNvSpPr>
          <p:nvPr/>
        </p:nvSpPr>
        <p:spPr bwMode="auto">
          <a:xfrm>
            <a:off x="5646521" y="5259982"/>
            <a:ext cx="1968592" cy="1038225"/>
          </a:xfrm>
          <a:prstGeom prst="ellipse">
            <a:avLst/>
          </a:prstGeom>
          <a:solidFill>
            <a:srgbClr val="FFFFB9"/>
          </a:solidFill>
          <a:ln w="9525">
            <a:solidFill>
              <a:srgbClr val="40A7C2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Организация инклюзивного образования</a:t>
            </a:r>
            <a:endParaRPr kumimoji="0" lang="ru-RU" altLang="ru-RU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7504" y="76200"/>
            <a:ext cx="8905875" cy="3484563"/>
            <a:chOff x="0" y="0"/>
            <a:chExt cx="10115550" cy="3819525"/>
          </a:xfrm>
        </p:grpSpPr>
        <p:sp>
          <p:nvSpPr>
            <p:cNvPr id="16" name="Овал 15"/>
            <p:cNvSpPr/>
            <p:nvPr/>
          </p:nvSpPr>
          <p:spPr>
            <a:xfrm>
              <a:off x="0" y="0"/>
              <a:ext cx="10115550" cy="3819525"/>
            </a:xfrm>
            <a:prstGeom prst="ellipse">
              <a:avLst/>
            </a:prstGeom>
            <a:gradFill flip="none" rotWithShape="1">
              <a:gsLst>
                <a:gs pos="92920">
                  <a:srgbClr val="8BB782"/>
                </a:gs>
                <a:gs pos="65000">
                  <a:srgbClr val="DDEBCF"/>
                </a:gs>
                <a:gs pos="15000">
                  <a:srgbClr val="9CB86E"/>
                </a:gs>
                <a:gs pos="3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2800" b="1">
                  <a:solidFill>
                    <a:srgbClr val="C00000"/>
                  </a:solidFill>
                  <a:effectLst/>
                  <a:ea typeface="Calibri"/>
                  <a:cs typeface="Times New Roman"/>
                </a:rPr>
                <a:t>Муниципальный уровень</a:t>
              </a:r>
              <a:endParaRPr lang="ru-RU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i="1">
                  <a:effectLst/>
                  <a:ea typeface="Calibri"/>
                  <a:cs typeface="Times New Roman"/>
                </a:rPr>
                <a:t> </a:t>
              </a:r>
              <a:endParaRPr lang="ru-RU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7" name="Овал 16"/>
            <p:cNvSpPr/>
            <p:nvPr/>
          </p:nvSpPr>
          <p:spPr>
            <a:xfrm>
              <a:off x="3283581" y="1247776"/>
              <a:ext cx="3431651" cy="762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900" b="1" i="1">
                  <a:effectLst/>
                  <a:ea typeface="Calibri"/>
                  <a:cs typeface="Times New Roman"/>
                </a:rPr>
                <a:t>Методический</a:t>
              </a:r>
              <a:endParaRPr lang="ru-RU" sz="190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3925861" y="2074837"/>
              <a:ext cx="2043079" cy="103822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ea typeface="Calibri"/>
                  <a:cs typeface="Times New Roman"/>
                </a:rPr>
                <a:t>Оказание методической помощи </a:t>
              </a:r>
            </a:p>
          </p:txBody>
        </p:sp>
        <p:sp>
          <p:nvSpPr>
            <p:cNvPr id="19" name="Овал 18"/>
            <p:cNvSpPr/>
            <p:nvPr/>
          </p:nvSpPr>
          <p:spPr>
            <a:xfrm>
              <a:off x="6183330" y="1238250"/>
              <a:ext cx="3713111" cy="7620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900" b="1" i="1">
                  <a:effectLst/>
                  <a:ea typeface="Calibri"/>
                  <a:cs typeface="Times New Roman"/>
                </a:rPr>
                <a:t>Организационный</a:t>
              </a:r>
              <a:endParaRPr lang="ru-RU" sz="1900">
                <a:effectLst/>
                <a:ea typeface="Calibri"/>
                <a:cs typeface="Times New Roman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>
              <a:off x="0" y="1247776"/>
              <a:ext cx="3893526" cy="7620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b="1" i="1" dirty="0">
                  <a:effectLst/>
                  <a:ea typeface="Calibri"/>
                  <a:cs typeface="Times New Roman"/>
                </a:rPr>
                <a:t>Консультативный</a:t>
              </a:r>
              <a:endParaRPr lang="ru-RU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095500" y="2084362"/>
              <a:ext cx="1830361" cy="103822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ea typeface="Calibri"/>
                  <a:cs typeface="Times New Roman"/>
                </a:rPr>
                <a:t>Определение вариантов </a:t>
              </a:r>
              <a:r>
                <a:rPr lang="ru-RU" sz="1200" dirty="0" smtClean="0">
                  <a:effectLst/>
                  <a:ea typeface="Calibri"/>
                  <a:cs typeface="Times New Roman"/>
                </a:rPr>
                <a:t>инклюзии</a:t>
              </a:r>
              <a:r>
                <a:rPr lang="ru-RU" sz="1200" dirty="0">
                  <a:effectLst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6374" y="2084362"/>
              <a:ext cx="2013711" cy="103822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ea typeface="Calibri"/>
                  <a:cs typeface="Times New Roman"/>
                </a:rPr>
                <a:t>Деятельность КП, создание </a:t>
              </a:r>
              <a:r>
                <a:rPr lang="ru-RU" sz="1200" dirty="0" smtClean="0">
                  <a:effectLst/>
                  <a:ea typeface="Calibri"/>
                  <a:cs typeface="Times New Roman"/>
                </a:rPr>
                <a:t>КЦ</a:t>
              </a:r>
              <a:endParaRPr lang="ru-RU" sz="12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6215946" y="2074837"/>
              <a:ext cx="1873327" cy="1038224"/>
            </a:xfrm>
            <a:prstGeom prst="ellipse">
              <a:avLst/>
            </a:prstGeom>
            <a:solidFill>
              <a:srgbClr val="FFFFB9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ea typeface="Calibri"/>
                  <a:cs typeface="Times New Roman"/>
                </a:rPr>
                <a:t>Организация </a:t>
              </a:r>
              <a:r>
                <a:rPr lang="ru-RU" sz="1200" dirty="0" smtClean="0">
                  <a:effectLst/>
                  <a:ea typeface="Calibri"/>
                  <a:cs typeface="Times New Roman"/>
                </a:rPr>
                <a:t>деятельности</a:t>
              </a:r>
              <a:endParaRPr lang="ru-RU" sz="12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7851722" y="2074837"/>
              <a:ext cx="2208297" cy="1038224"/>
            </a:xfrm>
            <a:prstGeom prst="ellipse">
              <a:avLst/>
            </a:prstGeom>
            <a:solidFill>
              <a:srgbClr val="FFFFB9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dirty="0">
                  <a:effectLst/>
                  <a:ea typeface="Calibri"/>
                  <a:cs typeface="Times New Roman"/>
                </a:rPr>
                <a:t>Межведомственное </a:t>
              </a:r>
              <a:r>
                <a:rPr lang="ru-RU" sz="1200" dirty="0" smtClean="0">
                  <a:effectLst/>
                  <a:ea typeface="Calibri"/>
                  <a:cs typeface="Times New Roman"/>
                </a:rPr>
                <a:t>взаимодействие</a:t>
              </a:r>
              <a:endParaRPr lang="ru-RU" sz="1200" dirty="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5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20"/>
          <p:cNvSpPr>
            <a:spLocks noChangeArrowheads="1"/>
          </p:cNvSpPr>
          <p:nvPr/>
        </p:nvSpPr>
        <p:spPr bwMode="auto">
          <a:xfrm>
            <a:off x="7185934" y="5259982"/>
            <a:ext cx="1922570" cy="1038225"/>
          </a:xfrm>
          <a:prstGeom prst="ellipse">
            <a:avLst/>
          </a:prstGeom>
          <a:solidFill>
            <a:srgbClr val="FFFFB9"/>
          </a:solidFill>
          <a:ln w="9525">
            <a:solidFill>
              <a:srgbClr val="40A7C2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Межведомственное взаимодействие</a:t>
            </a:r>
            <a:endParaRPr kumimoji="0" lang="ru-RU" altLang="ru-RU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435341" y="6345324"/>
            <a:ext cx="529147" cy="360040"/>
          </a:xfrm>
          <a:prstGeom prst="actionButtonForwardNext">
            <a:avLst/>
          </a:prstGeom>
          <a:solidFill>
            <a:srgbClr val="B1E6F9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9"/>
          <p:cNvSpPr>
            <a:spLocks noChangeArrowheads="1"/>
          </p:cNvSpPr>
          <p:nvPr/>
        </p:nvSpPr>
        <p:spPr bwMode="auto">
          <a:xfrm>
            <a:off x="102146" y="5271095"/>
            <a:ext cx="1733550" cy="1038225"/>
          </a:xfrm>
          <a:prstGeom prst="ellipse">
            <a:avLst/>
          </a:prstGeom>
          <a:solidFill>
            <a:srgbClr val="FBD4B4"/>
          </a:solidFill>
          <a:ln w="9525">
            <a:solidFill>
              <a:srgbClr val="40A7C2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Деятельность КП и </a:t>
            </a:r>
            <a:r>
              <a:rPr kumimoji="0" lang="ru-RU" altLang="ru-RU" sz="13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ППк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9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405</TotalTime>
  <Words>808</Words>
  <Application>Microsoft Office PowerPoint</Application>
  <PresentationFormat>Экран (4:3)</PresentationFormat>
  <Paragraphs>142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МОДЕЛЬ инклюзивного образования в Ермаковском районе Красноярского края </vt:lpstr>
      <vt:lpstr>ФАКТОЛОГИЧЕСКИЙ КОМПОНЕНТ:  дошкольное образование </vt:lpstr>
      <vt:lpstr>Презентация PowerPoint</vt:lpstr>
      <vt:lpstr>Презентация PowerPoint</vt:lpstr>
      <vt:lpstr>Спасибо за 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инклюзивного образования в Ермаковском районе Красноярского края </dc:title>
  <dc:creator>denis</dc:creator>
  <cp:lastModifiedBy>1</cp:lastModifiedBy>
  <cp:revision>32</cp:revision>
  <dcterms:created xsi:type="dcterms:W3CDTF">2019-11-28T12:38:01Z</dcterms:created>
  <dcterms:modified xsi:type="dcterms:W3CDTF">2019-12-02T10:18:35Z</dcterms:modified>
</cp:coreProperties>
</file>